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</p:sldIdLst>
  <p:sldSz cx="9144000" cy="5143500" type="screen16x9"/>
  <p:notesSz cx="6858000" cy="9144000"/>
  <p:embeddedFontLst>
    <p:embeddedFont>
      <p:font typeface="Ubuntu" panose="020B0504030602030204" pitchFamily="34" charset="0"/>
      <p:regular r:id="rId11"/>
      <p:bold r:id="rId12"/>
      <p:italic r:id="rId13"/>
      <p:boldItalic r:id="rId14"/>
    </p:embeddedFont>
    <p:embeddedFont>
      <p:font typeface="Ubuntu Medium" panose="020B060403060203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4"/>
  </p:normalViewPr>
  <p:slideViewPr>
    <p:cSldViewPr snapToGrid="0">
      <p:cViewPr varScale="1">
        <p:scale>
          <a:sx n="156" d="100"/>
          <a:sy n="156" d="100"/>
        </p:scale>
        <p:origin x="26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0d268f78a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0d268f78a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0d268f78a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0d268f78a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0d268f78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0d268f78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f4cafc18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f4cafc18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0d268f78a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0d268f78a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0d268f78a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0d268f78a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Ubuntu Medium"/>
              <a:buNone/>
              <a:defRPr sz="5200"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Ubuntu Medium"/>
              <a:buNone/>
              <a:defRPr sz="5200">
                <a:latin typeface="Ubuntu Medium"/>
                <a:ea typeface="Ubuntu Medium"/>
                <a:cs typeface="Ubuntu Medium"/>
                <a:sym typeface="Ubuntu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Ubuntu Medium"/>
              <a:buNone/>
              <a:defRPr sz="5200">
                <a:latin typeface="Ubuntu Medium"/>
                <a:ea typeface="Ubuntu Medium"/>
                <a:cs typeface="Ubuntu Medium"/>
                <a:sym typeface="Ubuntu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Ubuntu Medium"/>
              <a:buNone/>
              <a:defRPr sz="5200">
                <a:latin typeface="Ubuntu Medium"/>
                <a:ea typeface="Ubuntu Medium"/>
                <a:cs typeface="Ubuntu Medium"/>
                <a:sym typeface="Ubuntu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Ubuntu Medium"/>
              <a:buNone/>
              <a:defRPr sz="5200">
                <a:latin typeface="Ubuntu Medium"/>
                <a:ea typeface="Ubuntu Medium"/>
                <a:cs typeface="Ubuntu Medium"/>
                <a:sym typeface="Ubuntu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Ubuntu Medium"/>
              <a:buNone/>
              <a:defRPr sz="5200">
                <a:latin typeface="Ubuntu Medium"/>
                <a:ea typeface="Ubuntu Medium"/>
                <a:cs typeface="Ubuntu Medium"/>
                <a:sym typeface="Ubuntu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Ubuntu Medium"/>
              <a:buNone/>
              <a:defRPr sz="5200">
                <a:latin typeface="Ubuntu Medium"/>
                <a:ea typeface="Ubuntu Medium"/>
                <a:cs typeface="Ubuntu Medium"/>
                <a:sym typeface="Ubuntu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Ubuntu Medium"/>
              <a:buNone/>
              <a:defRPr sz="5200">
                <a:latin typeface="Ubuntu Medium"/>
                <a:ea typeface="Ubuntu Medium"/>
                <a:cs typeface="Ubuntu Medium"/>
                <a:sym typeface="Ubuntu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Ubuntu Medium"/>
              <a:buNone/>
              <a:defRPr sz="5200">
                <a:latin typeface="Ubuntu Medium"/>
                <a:ea typeface="Ubuntu Medium"/>
                <a:cs typeface="Ubuntu Medium"/>
                <a:sym typeface="Ubuntu Medium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Ubuntu"/>
              <a:buNone/>
              <a:defRPr sz="2800"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Ubuntu"/>
              <a:buNone/>
              <a:defRPr sz="2800">
                <a:latin typeface="Ubuntu"/>
                <a:ea typeface="Ubuntu"/>
                <a:cs typeface="Ubuntu"/>
                <a:sym typeface="Ubuntu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Ubuntu"/>
              <a:buNone/>
              <a:defRPr sz="2800">
                <a:latin typeface="Ubuntu"/>
                <a:ea typeface="Ubuntu"/>
                <a:cs typeface="Ubuntu"/>
                <a:sym typeface="Ubuntu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Ubuntu"/>
              <a:buNone/>
              <a:defRPr sz="2800">
                <a:latin typeface="Ubuntu"/>
                <a:ea typeface="Ubuntu"/>
                <a:cs typeface="Ubuntu"/>
                <a:sym typeface="Ubuntu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Ubuntu"/>
              <a:buNone/>
              <a:defRPr sz="2800">
                <a:latin typeface="Ubuntu"/>
                <a:ea typeface="Ubuntu"/>
                <a:cs typeface="Ubuntu"/>
                <a:sym typeface="Ubuntu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Ubuntu"/>
              <a:buNone/>
              <a:defRPr sz="2800">
                <a:latin typeface="Ubuntu"/>
                <a:ea typeface="Ubuntu"/>
                <a:cs typeface="Ubuntu"/>
                <a:sym typeface="Ubuntu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Ubuntu"/>
              <a:buNone/>
              <a:defRPr sz="2800">
                <a:latin typeface="Ubuntu"/>
                <a:ea typeface="Ubuntu"/>
                <a:cs typeface="Ubuntu"/>
                <a:sym typeface="Ubuntu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Ubuntu"/>
              <a:buNone/>
              <a:defRPr sz="2800">
                <a:latin typeface="Ubuntu"/>
                <a:ea typeface="Ubuntu"/>
                <a:cs typeface="Ubuntu"/>
                <a:sym typeface="Ubuntu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Ubuntu"/>
              <a:buNone/>
              <a:defRPr sz="2800"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Ubuntu"/>
              <a:buChar char="●"/>
              <a:defRPr>
                <a:latin typeface="Ubuntu"/>
                <a:ea typeface="Ubuntu"/>
                <a:cs typeface="Ubuntu"/>
                <a:sym typeface="Ubuntu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Char char="○"/>
              <a:defRPr>
                <a:latin typeface="Ubuntu"/>
                <a:ea typeface="Ubuntu"/>
                <a:cs typeface="Ubuntu"/>
                <a:sym typeface="Ubuntu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Char char="■"/>
              <a:defRPr>
                <a:latin typeface="Ubuntu"/>
                <a:ea typeface="Ubuntu"/>
                <a:cs typeface="Ubuntu"/>
                <a:sym typeface="Ubuntu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Char char="●"/>
              <a:defRPr>
                <a:latin typeface="Ubuntu"/>
                <a:ea typeface="Ubuntu"/>
                <a:cs typeface="Ubuntu"/>
                <a:sym typeface="Ubuntu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Char char="○"/>
              <a:defRPr>
                <a:latin typeface="Ubuntu"/>
                <a:ea typeface="Ubuntu"/>
                <a:cs typeface="Ubuntu"/>
                <a:sym typeface="Ubuntu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Char char="■"/>
              <a:defRPr>
                <a:latin typeface="Ubuntu"/>
                <a:ea typeface="Ubuntu"/>
                <a:cs typeface="Ubuntu"/>
                <a:sym typeface="Ubuntu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Char char="●"/>
              <a:defRPr>
                <a:latin typeface="Ubuntu"/>
                <a:ea typeface="Ubuntu"/>
                <a:cs typeface="Ubuntu"/>
                <a:sym typeface="Ubuntu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Char char="○"/>
              <a:defRPr>
                <a:latin typeface="Ubuntu"/>
                <a:ea typeface="Ubuntu"/>
                <a:cs typeface="Ubuntu"/>
                <a:sym typeface="Ubuntu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Ubuntu"/>
              <a:buChar char="■"/>
              <a:defRPr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Ubuntu Medium"/>
              <a:buNone/>
              <a:defRPr>
                <a:latin typeface="Ubuntu Medium"/>
                <a:ea typeface="Ubuntu Medium"/>
                <a:cs typeface="Ubuntu Medium"/>
                <a:sym typeface="Ubuntu Medium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●"/>
              <a:defRPr sz="1400">
                <a:latin typeface="Ubuntu"/>
                <a:ea typeface="Ubuntu"/>
                <a:cs typeface="Ubuntu"/>
                <a:sym typeface="Ubuntu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○"/>
              <a:defRPr sz="1200">
                <a:latin typeface="Ubuntu"/>
                <a:ea typeface="Ubuntu"/>
                <a:cs typeface="Ubuntu"/>
                <a:sym typeface="Ubuntu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■"/>
              <a:defRPr sz="1200">
                <a:latin typeface="Ubuntu"/>
                <a:ea typeface="Ubuntu"/>
                <a:cs typeface="Ubuntu"/>
                <a:sym typeface="Ubuntu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●"/>
              <a:defRPr sz="1200">
                <a:latin typeface="Ubuntu"/>
                <a:ea typeface="Ubuntu"/>
                <a:cs typeface="Ubuntu"/>
                <a:sym typeface="Ubuntu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○"/>
              <a:defRPr sz="1200">
                <a:latin typeface="Ubuntu"/>
                <a:ea typeface="Ubuntu"/>
                <a:cs typeface="Ubuntu"/>
                <a:sym typeface="Ubuntu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■"/>
              <a:defRPr sz="1200">
                <a:latin typeface="Ubuntu"/>
                <a:ea typeface="Ubuntu"/>
                <a:cs typeface="Ubuntu"/>
                <a:sym typeface="Ubuntu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●"/>
              <a:defRPr sz="1200">
                <a:latin typeface="Ubuntu"/>
                <a:ea typeface="Ubuntu"/>
                <a:cs typeface="Ubuntu"/>
                <a:sym typeface="Ubuntu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○"/>
              <a:defRPr sz="1200">
                <a:latin typeface="Ubuntu"/>
                <a:ea typeface="Ubuntu"/>
                <a:cs typeface="Ubuntu"/>
                <a:sym typeface="Ubuntu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Ubuntu"/>
              <a:buChar char="■"/>
              <a:defRPr sz="1200"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Ubuntu"/>
              <a:buChar char="●"/>
              <a:defRPr sz="1400">
                <a:latin typeface="Ubuntu"/>
                <a:ea typeface="Ubuntu"/>
                <a:cs typeface="Ubuntu"/>
                <a:sym typeface="Ubuntu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○"/>
              <a:defRPr sz="1200">
                <a:latin typeface="Ubuntu"/>
                <a:ea typeface="Ubuntu"/>
                <a:cs typeface="Ubuntu"/>
                <a:sym typeface="Ubuntu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■"/>
              <a:defRPr sz="1200">
                <a:latin typeface="Ubuntu"/>
                <a:ea typeface="Ubuntu"/>
                <a:cs typeface="Ubuntu"/>
                <a:sym typeface="Ubuntu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●"/>
              <a:defRPr sz="1200">
                <a:latin typeface="Ubuntu"/>
                <a:ea typeface="Ubuntu"/>
                <a:cs typeface="Ubuntu"/>
                <a:sym typeface="Ubuntu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○"/>
              <a:defRPr sz="1200">
                <a:latin typeface="Ubuntu"/>
                <a:ea typeface="Ubuntu"/>
                <a:cs typeface="Ubuntu"/>
                <a:sym typeface="Ubuntu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■"/>
              <a:defRPr sz="1200">
                <a:latin typeface="Ubuntu"/>
                <a:ea typeface="Ubuntu"/>
                <a:cs typeface="Ubuntu"/>
                <a:sym typeface="Ubuntu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●"/>
              <a:defRPr sz="1200">
                <a:latin typeface="Ubuntu"/>
                <a:ea typeface="Ubuntu"/>
                <a:cs typeface="Ubuntu"/>
                <a:sym typeface="Ubuntu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Ubuntu"/>
              <a:buChar char="○"/>
              <a:defRPr sz="1200">
                <a:latin typeface="Ubuntu"/>
                <a:ea typeface="Ubuntu"/>
                <a:cs typeface="Ubuntu"/>
                <a:sym typeface="Ubuntu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Ubuntu"/>
              <a:buChar char="■"/>
              <a:defRPr sz="1200"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rgbClr val="BB6BD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Babich Kirill</a:t>
            </a:r>
            <a:endParaRPr>
              <a:solidFill>
                <a:srgbClr val="FFFFF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Berukhov Andrey</a:t>
            </a:r>
            <a:endParaRPr>
              <a:solidFill>
                <a:srgbClr val="FFFFF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Klochkov Lev</a:t>
            </a:r>
            <a:endParaRPr>
              <a:solidFill>
                <a:srgbClr val="FFFFF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</a:rPr>
              <a:t>Repina Anastasia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l="3128" t="6132" b="13912"/>
          <a:stretch/>
        </p:blipFill>
        <p:spPr>
          <a:xfrm>
            <a:off x="2515100" y="254900"/>
            <a:ext cx="3716975" cy="306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Idea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8651" y="1017726"/>
            <a:ext cx="6695718" cy="376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EFA25-DFC3-D542-AD73-33000CEB7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159761"/>
            <a:ext cx="8520600" cy="572700"/>
          </a:xfrm>
        </p:spPr>
        <p:txBody>
          <a:bodyPr/>
          <a:lstStyle/>
          <a:p>
            <a:r>
              <a:rPr lang="en-US" dirty="0"/>
              <a:t>Flowers market in Russia</a:t>
            </a:r>
            <a:endParaRPr lang="ru-RU" dirty="0"/>
          </a:p>
        </p:txBody>
      </p:sp>
      <p:grpSp>
        <p:nvGrpSpPr>
          <p:cNvPr id="9" name="Группа 8">
            <a:extLst>
              <a:ext uri="{FF2B5EF4-FFF2-40B4-BE49-F238E27FC236}">
                <a16:creationId xmlns:a16="http://schemas.microsoft.com/office/drawing/2014/main" id="{63D82472-BFD6-7144-948A-19500C926676}"/>
              </a:ext>
            </a:extLst>
          </p:cNvPr>
          <p:cNvGrpSpPr/>
          <p:nvPr/>
        </p:nvGrpSpPr>
        <p:grpSpPr>
          <a:xfrm>
            <a:off x="4759133" y="565064"/>
            <a:ext cx="4030370" cy="4194715"/>
            <a:chOff x="2556815" y="630377"/>
            <a:chExt cx="4030370" cy="4194715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AEB9B419-92B1-1C4B-B052-4CB3E3ECA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56815" y="630377"/>
              <a:ext cx="4030370" cy="419471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CB0493F-D222-0C4A-9FED-16411D37D802}"/>
                </a:ext>
              </a:extLst>
            </p:cNvPr>
            <p:cNvSpPr txBox="1"/>
            <p:nvPr/>
          </p:nvSpPr>
          <p:spPr>
            <a:xfrm>
              <a:off x="3061607" y="630377"/>
              <a:ext cx="3224893" cy="52322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" dirty="0"/>
                <a:t>average flowers </a:t>
              </a:r>
              <a:r>
                <a:rPr lang="en-US" dirty="0"/>
                <a:t>number </a:t>
              </a:r>
              <a:r>
                <a:rPr lang="en" dirty="0"/>
                <a:t>per person in Russia per year</a:t>
              </a:r>
              <a:endParaRPr lang="ru-RU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406B43B-0C7C-1F4C-9352-722D38FE2D1C}"/>
                </a:ext>
              </a:extLst>
            </p:cNvPr>
            <p:cNvSpPr txBox="1"/>
            <p:nvPr/>
          </p:nvSpPr>
          <p:spPr>
            <a:xfrm>
              <a:off x="3061606" y="1091208"/>
              <a:ext cx="3224893" cy="52322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" dirty="0"/>
                <a:t>average </a:t>
              </a:r>
              <a:r>
                <a:rPr lang="en-US" dirty="0"/>
                <a:t>expenses </a:t>
              </a:r>
              <a:r>
                <a:rPr lang="en" dirty="0"/>
                <a:t>per person in Russia per year</a:t>
              </a:r>
              <a:endParaRPr lang="ru-RU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12FE02A-7A3C-874E-A4BD-85D39DFE33D0}"/>
                </a:ext>
              </a:extLst>
            </p:cNvPr>
            <p:cNvSpPr txBox="1"/>
            <p:nvPr/>
          </p:nvSpPr>
          <p:spPr>
            <a:xfrm>
              <a:off x="2789464" y="4442128"/>
              <a:ext cx="1064080" cy="24622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forecast</a:t>
              </a:r>
              <a:endParaRPr lang="ru-RU" sz="1000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84D202D-AD65-D644-9911-7140825E756D}"/>
                </a:ext>
              </a:extLst>
            </p:cNvPr>
            <p:cNvSpPr txBox="1"/>
            <p:nvPr/>
          </p:nvSpPr>
          <p:spPr>
            <a:xfrm>
              <a:off x="5142106" y="4442127"/>
              <a:ext cx="1445079" cy="24622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Source: </a:t>
              </a:r>
              <a:r>
                <a:rPr lang="en-US" sz="1000" dirty="0" err="1"/>
                <a:t>BusinessStat</a:t>
              </a:r>
              <a:endParaRPr lang="ru-RU" sz="1000" dirty="0"/>
            </a:p>
          </p:txBody>
        </p:sp>
      </p:grp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1135790-DD75-CE45-972C-B74E086B1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49" y="1201936"/>
            <a:ext cx="3086568" cy="35578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872957-AE28-AD4D-9336-795A827A6B0E}"/>
              </a:ext>
            </a:extLst>
          </p:cNvPr>
          <p:cNvSpPr txBox="1"/>
          <p:nvPr/>
        </p:nvSpPr>
        <p:spPr>
          <a:xfrm>
            <a:off x="659449" y="2204357"/>
            <a:ext cx="718457" cy="230832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Moscow</a:t>
            </a:r>
            <a:endParaRPr lang="ru-RU" sz="9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74D21C-B88E-DD44-96F4-467A7F765CA4}"/>
              </a:ext>
            </a:extLst>
          </p:cNvPr>
          <p:cNvSpPr txBox="1"/>
          <p:nvPr/>
        </p:nvSpPr>
        <p:spPr>
          <a:xfrm>
            <a:off x="659450" y="2542382"/>
            <a:ext cx="883600" cy="369332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Saint Petersburg</a:t>
            </a:r>
            <a:endParaRPr lang="ru-RU" sz="9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293F57-BAD3-1A43-8D60-C3EF32E1EEB9}"/>
              </a:ext>
            </a:extLst>
          </p:cNvPr>
          <p:cNvSpPr txBox="1"/>
          <p:nvPr/>
        </p:nvSpPr>
        <p:spPr>
          <a:xfrm>
            <a:off x="659448" y="2911714"/>
            <a:ext cx="801959" cy="230832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Omsk</a:t>
            </a:r>
            <a:endParaRPr lang="ru-RU" sz="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E17E7A-AE76-CB40-B6A0-F42B56B94B92}"/>
              </a:ext>
            </a:extLst>
          </p:cNvPr>
          <p:cNvSpPr txBox="1"/>
          <p:nvPr/>
        </p:nvSpPr>
        <p:spPr>
          <a:xfrm>
            <a:off x="659448" y="3281046"/>
            <a:ext cx="940755" cy="230832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Krasnoyarsk</a:t>
            </a:r>
            <a:endParaRPr lang="ru-RU" sz="9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45DB18-A1D6-7F49-BE9C-EBD70FCB96D1}"/>
              </a:ext>
            </a:extLst>
          </p:cNvPr>
          <p:cNvSpPr txBox="1"/>
          <p:nvPr/>
        </p:nvSpPr>
        <p:spPr>
          <a:xfrm>
            <a:off x="659448" y="3626238"/>
            <a:ext cx="940755" cy="230832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Rostov</a:t>
            </a:r>
            <a:endParaRPr lang="ru-RU" sz="9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00D40A-6ABC-3746-B27B-9D780C72808B}"/>
              </a:ext>
            </a:extLst>
          </p:cNvPr>
          <p:cNvSpPr txBox="1"/>
          <p:nvPr/>
        </p:nvSpPr>
        <p:spPr>
          <a:xfrm>
            <a:off x="659447" y="4015434"/>
            <a:ext cx="801960" cy="230832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Ufa</a:t>
            </a:r>
            <a:endParaRPr lang="ru-RU" sz="9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D27D02-9744-AE46-BFDF-6A4A858C61C9}"/>
              </a:ext>
            </a:extLst>
          </p:cNvPr>
          <p:cNvSpPr txBox="1"/>
          <p:nvPr/>
        </p:nvSpPr>
        <p:spPr>
          <a:xfrm>
            <a:off x="659448" y="4409414"/>
            <a:ext cx="801960" cy="230832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r>
              <a:rPr lang="en-US" sz="900" dirty="0" err="1"/>
              <a:t>Habarovsk</a:t>
            </a:r>
            <a:endParaRPr lang="ru-RU" sz="9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D8EB91-C5F2-E349-9FE6-D946F3E24D94}"/>
              </a:ext>
            </a:extLst>
          </p:cNvPr>
          <p:cNvSpPr txBox="1"/>
          <p:nvPr/>
        </p:nvSpPr>
        <p:spPr>
          <a:xfrm rot="16200000">
            <a:off x="1377023" y="1547355"/>
            <a:ext cx="821918" cy="230832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15 roses</a:t>
            </a:r>
            <a:endParaRPr lang="ru-RU" sz="9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94A581-4C64-FE46-A82E-6898E196D448}"/>
              </a:ext>
            </a:extLst>
          </p:cNvPr>
          <p:cNvSpPr txBox="1"/>
          <p:nvPr/>
        </p:nvSpPr>
        <p:spPr>
          <a:xfrm rot="16200000">
            <a:off x="1868385" y="1496979"/>
            <a:ext cx="821918" cy="369332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15 tulips</a:t>
            </a:r>
            <a:endParaRPr lang="ru-RU" sz="900" dirty="0"/>
          </a:p>
          <a:p>
            <a:endParaRPr lang="ru-RU" sz="9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469AAE-DD4C-F442-BA5A-C6F3CFF8FAEF}"/>
              </a:ext>
            </a:extLst>
          </p:cNvPr>
          <p:cNvSpPr txBox="1"/>
          <p:nvPr/>
        </p:nvSpPr>
        <p:spPr>
          <a:xfrm rot="16200000">
            <a:off x="2329311" y="1477993"/>
            <a:ext cx="890669" cy="338554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r>
              <a:rPr lang="en-US" sz="800" dirty="0"/>
              <a:t>15</a:t>
            </a:r>
            <a:r>
              <a:rPr lang="ru-RU" sz="800" dirty="0"/>
              <a:t> </a:t>
            </a:r>
            <a:r>
              <a:rPr lang="ru-RU" sz="800" dirty="0" err="1"/>
              <a:t>carnations</a:t>
            </a:r>
            <a:endParaRPr lang="ru-RU" sz="800" dirty="0"/>
          </a:p>
          <a:p>
            <a:endParaRPr lang="ru-RU" sz="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6FEFBE-F4E1-1149-BCBB-AFF1715A1F21}"/>
              </a:ext>
            </a:extLst>
          </p:cNvPr>
          <p:cNvSpPr txBox="1"/>
          <p:nvPr/>
        </p:nvSpPr>
        <p:spPr>
          <a:xfrm rot="16200000">
            <a:off x="2775629" y="1478103"/>
            <a:ext cx="890669" cy="369332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endParaRPr lang="ru-RU" sz="600" dirty="0"/>
          </a:p>
          <a:p>
            <a:r>
              <a:rPr lang="en-US" sz="600" dirty="0"/>
              <a:t>15</a:t>
            </a:r>
            <a:r>
              <a:rPr lang="ru-RU" sz="600" dirty="0"/>
              <a:t> </a:t>
            </a:r>
            <a:r>
              <a:rPr lang="ru-RU" sz="600" dirty="0" err="1"/>
              <a:t>chrysanthemums</a:t>
            </a:r>
            <a:endParaRPr lang="ru-RU" sz="600" dirty="0"/>
          </a:p>
          <a:p>
            <a:endParaRPr lang="ru-RU" sz="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2E4ED8-97EA-594C-B7A8-674FE7A7E175}"/>
              </a:ext>
            </a:extLst>
          </p:cNvPr>
          <p:cNvSpPr txBox="1"/>
          <p:nvPr/>
        </p:nvSpPr>
        <p:spPr>
          <a:xfrm>
            <a:off x="659447" y="978154"/>
            <a:ext cx="3086570" cy="246221"/>
          </a:xfrm>
          <a:prstGeom prst="rect">
            <a:avLst/>
          </a:prstGeom>
          <a:solidFill>
            <a:srgbClr val="F2F3F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/>
              <a:t>Bouquets price in 2017 in Russian cities, rubles</a:t>
            </a:r>
            <a:endParaRPr lang="ru-RU" sz="1000" b="1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A41B8C3D-D40A-F14E-9693-EA52115C802E}"/>
              </a:ext>
            </a:extLst>
          </p:cNvPr>
          <p:cNvSpPr/>
          <p:nvPr/>
        </p:nvSpPr>
        <p:spPr>
          <a:xfrm>
            <a:off x="0" y="4894642"/>
            <a:ext cx="6178856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700" dirty="0" err="1">
                <a:solidFill>
                  <a:schemeClr val="tx1"/>
                </a:solidFill>
              </a:rPr>
              <a:t>https</a:t>
            </a:r>
            <a:r>
              <a:rPr lang="ru-RU" sz="700" dirty="0">
                <a:solidFill>
                  <a:schemeClr val="tx1"/>
                </a:solidFill>
              </a:rPr>
              <a:t>://</a:t>
            </a:r>
            <a:r>
              <a:rPr lang="ru-RU" sz="700" dirty="0" err="1">
                <a:solidFill>
                  <a:schemeClr val="tx1"/>
                </a:solidFill>
              </a:rPr>
              <a:t>chestnok.ru</a:t>
            </a:r>
            <a:r>
              <a:rPr lang="ru-RU" sz="700" dirty="0">
                <a:solidFill>
                  <a:schemeClr val="tx1"/>
                </a:solidFill>
              </a:rPr>
              <a:t>/</a:t>
            </a:r>
            <a:r>
              <a:rPr lang="ru-RU" sz="700" dirty="0" err="1">
                <a:solidFill>
                  <a:schemeClr val="tx1"/>
                </a:solidFill>
              </a:rPr>
              <a:t>specproject</a:t>
            </a:r>
            <a:r>
              <a:rPr lang="ru-RU" sz="700" dirty="0">
                <a:solidFill>
                  <a:schemeClr val="tx1"/>
                </a:solidFill>
              </a:rPr>
              <a:t>/</a:t>
            </a:r>
            <a:r>
              <a:rPr lang="ru-RU" sz="700" dirty="0" err="1">
                <a:solidFill>
                  <a:schemeClr val="tx1"/>
                </a:solidFill>
              </a:rPr>
              <a:t>analitika-tsvetochnogo-rynka-rossii</a:t>
            </a:r>
            <a:r>
              <a:rPr lang="ru-RU" sz="700" dirty="0">
                <a:solidFill>
                  <a:schemeClr val="tx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117828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Main users</a:t>
            </a:r>
            <a:endParaRPr/>
          </a:p>
        </p:txBody>
      </p:sp>
      <p:sp>
        <p:nvSpPr>
          <p:cNvPr id="67" name="Google Shape;67;p15"/>
          <p:cNvSpPr txBox="1"/>
          <p:nvPr/>
        </p:nvSpPr>
        <p:spPr>
          <a:xfrm>
            <a:off x="1904350" y="4132950"/>
            <a:ext cx="3844500" cy="5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>
                <a:solidFill>
                  <a:schemeClr val="dk1"/>
                </a:solidFill>
                <a:latin typeface="Ubuntu Medium"/>
                <a:ea typeface="Ubuntu Medium"/>
                <a:cs typeface="Ubuntu Medium"/>
                <a:sym typeface="Ubuntu Medium"/>
              </a:rPr>
              <a:t>Buy &amp; Sell Flowers</a:t>
            </a:r>
            <a:endParaRPr sz="2800">
              <a:solidFill>
                <a:schemeClr val="dk1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l="11736" r="26721"/>
          <a:stretch/>
        </p:blipFill>
        <p:spPr>
          <a:xfrm>
            <a:off x="5289725" y="1081150"/>
            <a:ext cx="2607351" cy="281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5401" y="1081150"/>
            <a:ext cx="4434322" cy="281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Functions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ru">
                <a:solidFill>
                  <a:srgbClr val="FFFFFF"/>
                </a:solidFill>
              </a:rPr>
              <a:t>Flowers sale (for seller)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ru">
                <a:solidFill>
                  <a:srgbClr val="FFFFFF"/>
                </a:solidFill>
              </a:rPr>
              <a:t>Flowers purchase (for buyer)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ru">
                <a:solidFill>
                  <a:srgbClr val="FFFFFF"/>
                </a:solidFill>
              </a:rPr>
              <a:t>Filtration the results (to find the best variant)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ru">
                <a:solidFill>
                  <a:srgbClr val="FFFFFF"/>
                </a:solidFill>
              </a:rPr>
              <a:t>Geotracking the sellers around and showing on map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ru">
                <a:solidFill>
                  <a:srgbClr val="FFFFFF"/>
                </a:solidFill>
              </a:rPr>
              <a:t>Tracking the orders using notifications</a:t>
            </a:r>
            <a:endParaRPr>
              <a:solidFill>
                <a:srgbClr val="FFFFFF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ru">
                <a:solidFill>
                  <a:srgbClr val="FFFFFF"/>
                </a:solidFill>
              </a:rPr>
              <a:t>Chat for buyer and seller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Mockups</a:t>
            </a: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C14F082-D6F9-6C4E-B6E6-615DE0077B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1066" y="1998922"/>
            <a:ext cx="1575900" cy="2803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A1317A3-DE82-034B-9448-0A19FA3FD3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1" y="1998922"/>
            <a:ext cx="1575900" cy="28030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88E3FEE-FB89-7340-8099-68A7E909A6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5229" y="1998922"/>
            <a:ext cx="1589671" cy="2827496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5362AE4-70C8-274D-8107-FC69F4005F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2470" y="180245"/>
            <a:ext cx="1365559" cy="2428875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DA66FA86-D302-9F47-8EC0-2C51D50AF8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40003" y="180245"/>
            <a:ext cx="1375223" cy="24460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Technologies</a:t>
            </a:r>
            <a:endParaRPr/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200" y="1122850"/>
            <a:ext cx="2897800" cy="289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3" y="349350"/>
            <a:ext cx="2841026" cy="154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59975" y="2092950"/>
            <a:ext cx="4361200" cy="14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8"/>
          <p:cNvPicPr preferRelativeResize="0"/>
          <p:nvPr/>
        </p:nvPicPr>
        <p:blipFill rotWithShape="1">
          <a:blip r:embed="rId6">
            <a:alphaModFix/>
          </a:blip>
          <a:srcRect l="7734" t="24106" r="8463" b="24471"/>
          <a:stretch/>
        </p:blipFill>
        <p:spPr>
          <a:xfrm>
            <a:off x="4458376" y="3737475"/>
            <a:ext cx="3068274" cy="105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2144100" y="423450"/>
            <a:ext cx="4855800" cy="108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Ubuntu Medium"/>
                <a:ea typeface="Ubuntu Medium"/>
                <a:cs typeface="Ubuntu Medium"/>
                <a:sym typeface="Ubuntu Medium"/>
              </a:rPr>
              <a:t>Thank you!</a:t>
            </a:r>
            <a:endParaRPr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96" name="Google Shape;96;p19"/>
          <p:cNvSpPr txBox="1"/>
          <p:nvPr/>
        </p:nvSpPr>
        <p:spPr>
          <a:xfrm>
            <a:off x="2768700" y="3631300"/>
            <a:ext cx="3606600" cy="10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Contacts:</a:t>
            </a:r>
            <a:endParaRPr sz="12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Babich Kirill - ksbabich@edu.hse.ru</a:t>
            </a:r>
            <a:endParaRPr sz="12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Berukhov Andrey - asberukhov@edu.hse.ru</a:t>
            </a:r>
            <a:endParaRPr sz="12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Klochkov Lev - lvklochkov@edu.hse.ru</a:t>
            </a:r>
            <a:endParaRPr sz="12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Repina Anastasia - aarepina@edu.hse.ru</a:t>
            </a:r>
            <a:endParaRPr sz="12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l="3128" t="6132" b="13912"/>
          <a:stretch/>
        </p:blipFill>
        <p:spPr>
          <a:xfrm>
            <a:off x="3353225" y="1563988"/>
            <a:ext cx="2437525" cy="201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163</Words>
  <Application>Microsoft Macintosh PowerPoint</Application>
  <PresentationFormat>Экран (16:9)</PresentationFormat>
  <Paragraphs>41</Paragraphs>
  <Slides>8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Ubuntu Medium</vt:lpstr>
      <vt:lpstr>Arial</vt:lpstr>
      <vt:lpstr>Ubuntu</vt:lpstr>
      <vt:lpstr>Simple Dark</vt:lpstr>
      <vt:lpstr>Презентация PowerPoint</vt:lpstr>
      <vt:lpstr>Idea </vt:lpstr>
      <vt:lpstr>Flowers market in Russia</vt:lpstr>
      <vt:lpstr>Main users</vt:lpstr>
      <vt:lpstr>Functions</vt:lpstr>
      <vt:lpstr>Mockups</vt:lpstr>
      <vt:lpstr>Technologies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Репина Анастасия Андреевна</cp:lastModifiedBy>
  <cp:revision>6</cp:revision>
  <dcterms:modified xsi:type="dcterms:W3CDTF">2018-09-20T11:17:25Z</dcterms:modified>
</cp:coreProperties>
</file>